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08" r:id="rId3"/>
    <p:sldId id="275" r:id="rId4"/>
    <p:sldId id="321" r:id="rId5"/>
    <p:sldId id="306" r:id="rId6"/>
    <p:sldId id="282" r:id="rId7"/>
    <p:sldId id="283" r:id="rId8"/>
    <p:sldId id="284" r:id="rId9"/>
    <p:sldId id="285" r:id="rId10"/>
    <p:sldId id="302" r:id="rId11"/>
    <p:sldId id="320" r:id="rId12"/>
    <p:sldId id="310" r:id="rId13"/>
    <p:sldId id="309" r:id="rId14"/>
    <p:sldId id="286" r:id="rId15"/>
    <p:sldId id="319" r:id="rId16"/>
    <p:sldId id="287" r:id="rId17"/>
    <p:sldId id="288" r:id="rId18"/>
    <p:sldId id="289" r:id="rId19"/>
    <p:sldId id="311" r:id="rId20"/>
    <p:sldId id="290" r:id="rId21"/>
    <p:sldId id="313" r:id="rId22"/>
    <p:sldId id="291" r:id="rId23"/>
    <p:sldId id="293" r:id="rId24"/>
    <p:sldId id="294" r:id="rId25"/>
    <p:sldId id="307" r:id="rId26"/>
    <p:sldId id="318" r:id="rId27"/>
    <p:sldId id="314" r:id="rId28"/>
    <p:sldId id="315" r:id="rId29"/>
    <p:sldId id="316" r:id="rId30"/>
    <p:sldId id="295" r:id="rId31"/>
    <p:sldId id="296" r:id="rId32"/>
    <p:sldId id="297" r:id="rId33"/>
    <p:sldId id="298" r:id="rId34"/>
    <p:sldId id="299" r:id="rId35"/>
    <p:sldId id="300" r:id="rId36"/>
    <p:sldId id="312" r:id="rId37"/>
    <p:sldId id="305" r:id="rId38"/>
    <p:sldId id="303" r:id="rId39"/>
    <p:sldId id="304" r:id="rId40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Mace" initials="GM" lastIdx="19" clrIdx="0">
    <p:extLst>
      <p:ext uri="{19B8F6BF-5375-455C-9EA6-DF929625EA0E}">
        <p15:presenceInfo xmlns:p15="http://schemas.microsoft.com/office/powerpoint/2012/main" userId="Gabriel Ma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264" y="36"/>
      </p:cViewPr>
      <p:guideLst>
        <p:guide pos="288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8" d="100"/>
          <a:sy n="108" d="100"/>
        </p:scale>
        <p:origin x="70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7T16:25:05.930" idx="16">
    <p:pos x="10" y="10"/>
    <p:text>M = moins de foyer ouvert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7T16:25:39.039" idx="17">
    <p:pos x="10" y="10"/>
    <p:text>NM = plus de chauffage d'appoint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07T16:25:55.600" idx="18">
    <p:pos x="10" y="10"/>
    <p:text>M = utilise plus souvent</p:text>
    <p:extLst>
      <p:ext uri="{C676402C-5697-4E1C-873F-D02D1690AC5C}">
        <p15:threadingInfo xmlns:p15="http://schemas.microsoft.com/office/powerpoint/2012/main" timeZoneBias="-120"/>
      </p:ext>
    </p:extLst>
  </p:cm>
  <p:cm authorId="1" dt="2024-06-07T16:28:18.749" idx="19">
    <p:pos x="10" y="146"/>
    <p:text>NM = plus plaisir</p:text>
    <p:extLst>
      <p:ext uri="{C676402C-5697-4E1C-873F-D02D1690AC5C}">
        <p15:threadingInfo xmlns:p15="http://schemas.microsoft.com/office/powerpoint/2012/main" timeZoneBias="-120">
          <p15:parentCm authorId="1" idx="18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1CDC0-19F0-4D36-B58E-B25B17734017}" type="datetimeFigureOut">
              <a:rPr lang="fr-FR" smtClean="0"/>
              <a:t>03/07/2024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2B848-B3F7-42BE-87EB-A4691D6A96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27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Plateau</a:t>
            </a:r>
            <a:r>
              <a:rPr lang="fr-FR" baseline="0" dirty="0" smtClean="0"/>
              <a:t> des petites Roches : plus de 300 dossiers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Carto</a:t>
            </a:r>
            <a:r>
              <a:rPr lang="fr-FR" dirty="0" smtClean="0"/>
              <a:t> à ajouter : / </a:t>
            </a:r>
            <a:r>
              <a:rPr lang="fr-FR" dirty="0" err="1" smtClean="0"/>
              <a:t>hab</a:t>
            </a:r>
            <a:r>
              <a:rPr lang="fr-FR" dirty="0" smtClean="0"/>
              <a:t>, / revenu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546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822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589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480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/>
              <a:t>Grésivaudan : stable à ~15/20%</a:t>
            </a:r>
          </a:p>
          <a:p>
            <a:r>
              <a:rPr lang="fr-FR" sz="1200" dirty="0" smtClean="0"/>
              <a:t>Grenoble : stable à ~15%</a:t>
            </a:r>
          </a:p>
          <a:p>
            <a:r>
              <a:rPr lang="fr-FR" sz="1200" dirty="0" smtClean="0"/>
              <a:t>Pays Voironnais : augmentation, pic 35% 2022,  taux de départ assez fort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54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Enveloppe prime non majorées = la plus forte, PV : relativement</a:t>
            </a:r>
            <a:r>
              <a:rPr lang="fr-FR" baseline="0" dirty="0" smtClean="0"/>
              <a:t> proches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328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Bénéficiaires Non majorés : Taux plus fort de chauffage d’appoints, foyers ouverts, et utilisation moins fréquente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180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Bénéficiaires principaux</a:t>
            </a:r>
            <a:r>
              <a:rPr lang="fr-FR" baseline="0" dirty="0" smtClean="0"/>
              <a:t> : 20000 à 60000 (peut être les plus représentés dans la pop totale)</a:t>
            </a:r>
          </a:p>
          <a:p>
            <a:r>
              <a:rPr lang="fr-FR" baseline="0" dirty="0" smtClean="0"/>
              <a:t>Augmentation des plus de 100 000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572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Buche vers buche = grande tendance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Buche vers granulés : chute 2023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65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Léger rapprochement, puis 2022 : chute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302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Augmentation depuis</a:t>
            </a:r>
            <a:r>
              <a:rPr lang="fr-FR" baseline="0" dirty="0" smtClean="0"/>
              <a:t> 2023, mais données de 2024 : pas du tout complètes</a:t>
            </a:r>
          </a:p>
          <a:p>
            <a:r>
              <a:rPr lang="fr-FR" baseline="0" dirty="0" smtClean="0"/>
              <a:t>ET pas plus forte qu’en 2022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749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Plateau</a:t>
            </a:r>
            <a:r>
              <a:rPr lang="fr-FR" baseline="0" dirty="0" smtClean="0"/>
              <a:t> des petites Roches : plus de 300 dossiers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Carto</a:t>
            </a:r>
            <a:r>
              <a:rPr lang="fr-FR" dirty="0" smtClean="0"/>
              <a:t> à ajouter : / </a:t>
            </a:r>
            <a:r>
              <a:rPr lang="fr-FR" dirty="0" err="1" smtClean="0"/>
              <a:t>hab</a:t>
            </a:r>
            <a:r>
              <a:rPr lang="fr-FR" dirty="0" smtClean="0"/>
              <a:t>, / revenu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40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Consommation moins</a:t>
            </a:r>
            <a:r>
              <a:rPr lang="fr-FR" baseline="0" dirty="0" smtClean="0"/>
              <a:t> forte de bois</a:t>
            </a:r>
          </a:p>
          <a:p>
            <a:r>
              <a:rPr lang="fr-FR" baseline="0" dirty="0" smtClean="0"/>
              <a:t>Ajouter dans les questionnaires facultatifs : fréquence d’utilisation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87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79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Nombre d’appareils changé / nombre d’appareils antérieur à 2005 depuis le</a:t>
            </a:r>
            <a:r>
              <a:rPr lang="fr-FR" baseline="0" dirty="0" smtClean="0"/>
              <a:t> début de la prime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73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2019 : Augmentation du montant de la prime GAM / Grésivaudan)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783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Globalement supérieur à 85 %</a:t>
            </a:r>
          </a:p>
          <a:p>
            <a:r>
              <a:rPr lang="fr-FR" dirty="0" smtClean="0"/>
              <a:t>2018 :</a:t>
            </a:r>
            <a:r>
              <a:rPr lang="fr-FR" baseline="0" dirty="0" smtClean="0"/>
              <a:t> Pays voironnais : inférieur à 75 %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25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Augmentation</a:t>
            </a:r>
            <a:r>
              <a:rPr lang="fr-FR" baseline="0" dirty="0" smtClean="0"/>
              <a:t> sur tous les territoires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870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 smtClean="0"/>
              <a:t>Répartition du coup des travaux TTC égales selon les territoires</a:t>
            </a:r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50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 smtClean="0"/>
              <a:t>Répartition du coup des travaux TTC égales selon les territoires</a:t>
            </a:r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399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2B848-B3F7-42BE-87EB-A4691D6A96C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653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0" y="2330550"/>
            <a:ext cx="4076699" cy="27908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01979" y="2355183"/>
            <a:ext cx="235744" cy="3214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5994603"/>
            <a:ext cx="9144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auto">
          <a:xfrm>
            <a:off x="1801382" y="2260127"/>
            <a:ext cx="6858000" cy="1057708"/>
          </a:xfr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1801382" y="3127366"/>
            <a:ext cx="6858000" cy="654923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  <p:pic>
        <p:nvPicPr>
          <p:cNvPr id="3" name="Image 2" descr="Une image contenant dessin, signe&#10;&#10;Description générée automatiquement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801382" y="5561802"/>
            <a:ext cx="2286000" cy="89725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5"/>
          <a:srcRect l="50532"/>
          <a:stretch/>
        </p:blipFill>
        <p:spPr bwMode="auto">
          <a:xfrm>
            <a:off x="4190337" y="5668932"/>
            <a:ext cx="1253216" cy="6062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138843" y="581890"/>
            <a:ext cx="2440175" cy="910244"/>
          </a:xfr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887391" y="581890"/>
            <a:ext cx="4629150" cy="50624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 bwMode="auto">
          <a:xfrm>
            <a:off x="1138843" y="1492133"/>
            <a:ext cx="2440175" cy="110143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1"/>
          </p:nvPr>
        </p:nvSpPr>
        <p:spPr bwMode="auto">
          <a:xfrm>
            <a:off x="1138844" y="2593569"/>
            <a:ext cx="2440174" cy="305077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3887391" y="581890"/>
            <a:ext cx="4629150" cy="503751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 bwMode="auto">
          <a:xfrm>
            <a:off x="1138843" y="581890"/>
            <a:ext cx="2440175" cy="910244"/>
          </a:xfr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 bwMode="auto">
          <a:xfrm>
            <a:off x="1138843" y="1492133"/>
            <a:ext cx="2440175" cy="110143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1"/>
          </p:nvPr>
        </p:nvSpPr>
        <p:spPr bwMode="auto">
          <a:xfrm>
            <a:off x="1138844" y="2593569"/>
            <a:ext cx="2440174" cy="305077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230284" y="1424045"/>
            <a:ext cx="7285066" cy="4009910"/>
          </a:xfrm>
        </p:spPr>
        <p:txBody>
          <a:bodyPr vert="eaVert"/>
          <a:lstStyle>
            <a:lvl1pPr>
              <a:defRPr sz="2400"/>
            </a:lvl1pPr>
            <a:lvl2pPr>
              <a:defRPr sz="2200"/>
            </a:lvl2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848331" y="149629"/>
            <a:ext cx="7662257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 bwMode="auto">
          <a:xfrm>
            <a:off x="1250458" y="858838"/>
            <a:ext cx="7260129" cy="6790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7198822" y="365125"/>
            <a:ext cx="1316528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28650" y="365125"/>
            <a:ext cx="6180785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0"/>
          </p:nvPr>
        </p:nvSpPr>
        <p:spPr bwMode="auto">
          <a:xfrm rot="5400000">
            <a:off x="4243025" y="2931536"/>
            <a:ext cx="5811839" cy="6790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01382" y="1272216"/>
            <a:ext cx="1160145" cy="3133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0" y="2837627"/>
            <a:ext cx="4076699" cy="27908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401979" y="2862261"/>
            <a:ext cx="235743" cy="3214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5994603"/>
            <a:ext cx="9144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 bwMode="auto">
          <a:xfrm>
            <a:off x="1801382" y="2767205"/>
            <a:ext cx="6858000" cy="1057708"/>
          </a:xfr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1801382" y="3634444"/>
            <a:ext cx="6858000" cy="654923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age classiqu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48331" y="149629"/>
            <a:ext cx="7662257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400673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Subtitle 2"/>
          <p:cNvSpPr>
            <a:spLocks noGrp="1"/>
          </p:cNvSpPr>
          <p:nvPr>
            <p:ph type="subTitle" idx="10"/>
          </p:nvPr>
        </p:nvSpPr>
        <p:spPr bwMode="auto">
          <a:xfrm>
            <a:off x="1250459" y="858838"/>
            <a:ext cx="7260128" cy="6790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Page intermédiai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0" y="1920240"/>
            <a:ext cx="9144000" cy="1057708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161462"/>
            <a:ext cx="6858000" cy="168485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1221972" y="1747089"/>
            <a:ext cx="7293378" cy="4009910"/>
          </a:xfrm>
        </p:spPr>
        <p:txBody>
          <a:bodyPr/>
          <a:lstStyle>
            <a:lvl1pPr>
              <a:defRPr sz="2400" b="0"/>
            </a:lvl1pPr>
            <a:lvl2pPr>
              <a:defRPr sz="2200"/>
            </a:lvl2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848331" y="149629"/>
            <a:ext cx="7662257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 bwMode="auto">
          <a:xfrm>
            <a:off x="1250458" y="858838"/>
            <a:ext cx="7260129" cy="6790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213657" y="1537856"/>
            <a:ext cx="3301192" cy="435133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981402" y="1537856"/>
            <a:ext cx="3301192" cy="435133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auto">
          <a:xfrm>
            <a:off x="848331" y="149629"/>
            <a:ext cx="7662257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0"/>
          </p:nvPr>
        </p:nvSpPr>
        <p:spPr bwMode="auto">
          <a:xfrm>
            <a:off x="1250458" y="858838"/>
            <a:ext cx="7260129" cy="6790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3247723" cy="817594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250458" y="2355449"/>
            <a:ext cx="3247723" cy="3369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986816" y="1537856"/>
            <a:ext cx="3263718" cy="817594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986816" y="2355449"/>
            <a:ext cx="3263718" cy="33693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 bwMode="auto">
          <a:xfrm>
            <a:off x="848331" y="149629"/>
            <a:ext cx="7662257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 bwMode="auto">
          <a:xfrm>
            <a:off x="1250458" y="858838"/>
            <a:ext cx="7260129" cy="6790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848331" y="149629"/>
            <a:ext cx="7662257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765405"/>
          </a:xfrm>
          <a:prstGeom prst="rect">
            <a:avLst/>
          </a:prstGeom>
        </p:spPr>
        <p:txBody>
          <a:bodyPr vert="horz" lIns="0" tIns="4680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424045"/>
            <a:ext cx="7886700" cy="2004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7" name="ZoneTexte 6"/>
          <p:cNvSpPr txBox="1"/>
          <p:nvPr userDrawn="1"/>
        </p:nvSpPr>
        <p:spPr bwMode="auto">
          <a:xfrm>
            <a:off x="6865882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200" b="0">
                <a:solidFill>
                  <a:srgbClr val="00A3A6"/>
                </a:solidFill>
                <a:latin typeface="Raleway"/>
              </a:rPr>
              <a:t>p. </a:t>
            </a:r>
            <a:fld id="{10B4F56D-375A-4CA4-ABA3-E73F3ECBB440}" type="slidenum">
              <a:rPr lang="fr-FR" sz="1200" b="0">
                <a:solidFill>
                  <a:srgbClr val="00A3A6"/>
                </a:solidFill>
                <a:latin typeface="Raleway"/>
              </a:rPr>
              <a:t>‹N°›</a:t>
            </a:fld>
            <a:endParaRPr lang="fr-FR" sz="1200" b="0">
              <a:solidFill>
                <a:srgbClr val="00A3A6"/>
              </a:solidFill>
              <a:latin typeface="Raleway"/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5"/>
          <a:stretch/>
        </p:blipFill>
        <p:spPr bwMode="auto"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 bwMode="auto"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1000" dirty="0" smtClean="0">
                <a:solidFill>
                  <a:srgbClr val="275662"/>
                </a:solidFill>
                <a:latin typeface="+mn-lt"/>
              </a:rPr>
              <a:t>Document de travail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0" name="ZoneTexte 9"/>
          <p:cNvSpPr txBox="1"/>
          <p:nvPr userDrawn="1"/>
        </p:nvSpPr>
        <p:spPr bwMode="auto"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000" dirty="0" smtClean="0">
                <a:solidFill>
                  <a:srgbClr val="00A3A6"/>
                </a:solidFill>
                <a:latin typeface="+mj-lt"/>
              </a:rPr>
              <a:t>13/06/2024 / Macé Gabriel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marL="457200" indent="-457200" algn="l" defTabSz="914400">
        <a:lnSpc>
          <a:spcPct val="90000"/>
        </a:lnSpc>
        <a:spcBef>
          <a:spcPts val="0"/>
        </a:spcBef>
        <a:buSzPct val="125000"/>
        <a:buFontTx/>
        <a:buBlip>
          <a:blip r:embed="rId16"/>
        </a:buBlip>
        <a:defRPr sz="3000" b="1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600">
          <a:solidFill>
            <a:srgbClr val="00A3A6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ee.fr/fr/statistiques/5039991?sommaire=504003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carte_taux_major&#233;es_interactiv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carte_count_demande_interactive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hyperlink" Target="carte_taux_foyers_ouverts_interactive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carte_taux_dossiers_habitants_interactiv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carte_taux_changement_2022_2023_interactiv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ctr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fr-FR" dirty="0"/>
              <a:t>Stage Données Prime Air Bois </a:t>
            </a:r>
            <a:r>
              <a:rPr lang="fr-FR" dirty="0" smtClean="0"/>
              <a:t>-Présentation </a:t>
            </a:r>
            <a:r>
              <a:rPr lang="fr-FR" dirty="0"/>
              <a:t>de la première phase </a:t>
            </a:r>
            <a:r>
              <a:rPr lang="fr-FR" dirty="0" smtClean="0"/>
              <a:t>d’analyse</a:t>
            </a:r>
            <a:endParaRPr dirty="0"/>
          </a:p>
        </p:txBody>
      </p:sp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 bwMode="auto">
          <a:xfrm>
            <a:off x="1952211" y="4088900"/>
            <a:ext cx="6858000" cy="654923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Gabriel Macé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Grandes tendances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Pareil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59" y="1428750"/>
            <a:ext cx="4572000" cy="40199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7365"/>
            <a:ext cx="4968137" cy="276950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968137" y="5457785"/>
            <a:ext cx="49539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Médiane :  	5290		 5489		 5628</a:t>
            </a:r>
            <a:endParaRPr lang="fr-FR" sz="1200" dirty="0"/>
          </a:p>
        </p:txBody>
      </p:sp>
      <p:sp>
        <p:nvSpPr>
          <p:cNvPr id="9" name="ZoneTexte 8"/>
          <p:cNvSpPr txBox="1"/>
          <p:nvPr/>
        </p:nvSpPr>
        <p:spPr bwMode="auto">
          <a:xfrm>
            <a:off x="4968137" y="5722747"/>
            <a:ext cx="49539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Moyenne :  	5711		 6019		 6052</a:t>
            </a:r>
            <a:endParaRPr lang="fr-FR" sz="1200" dirty="0"/>
          </a:p>
        </p:txBody>
      </p:sp>
      <p:sp>
        <p:nvSpPr>
          <p:cNvPr id="10" name="ZoneTexte 9"/>
          <p:cNvSpPr txBox="1"/>
          <p:nvPr/>
        </p:nvSpPr>
        <p:spPr bwMode="auto">
          <a:xfrm>
            <a:off x="1064110" y="5631846"/>
            <a:ext cx="283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7447 dossiers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 bwMode="auto">
          <a:xfrm>
            <a:off x="4995645" y="1667309"/>
            <a:ext cx="3939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u="sng" dirty="0" smtClean="0"/>
              <a:t>Répartition du coût des travaux</a:t>
            </a:r>
            <a:endParaRPr lang="fr-FR" sz="1200" u="sng" dirty="0"/>
          </a:p>
        </p:txBody>
      </p:sp>
      <p:sp>
        <p:nvSpPr>
          <p:cNvPr id="12" name="ZoneTexte 11"/>
          <p:cNvSpPr txBox="1"/>
          <p:nvPr/>
        </p:nvSpPr>
        <p:spPr bwMode="auto">
          <a:xfrm>
            <a:off x="3752872" y="6458150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  <p:sp>
        <p:nvSpPr>
          <p:cNvPr id="7" name="Rectangle 6"/>
          <p:cNvSpPr/>
          <p:nvPr/>
        </p:nvSpPr>
        <p:spPr>
          <a:xfrm>
            <a:off x="3904026" y="1944308"/>
            <a:ext cx="486999" cy="14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31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Grandes tendances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Pareil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59" y="1520030"/>
            <a:ext cx="4572000" cy="392863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968137" y="5457785"/>
            <a:ext cx="49539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Médiane :  	5263		 5484		 5624</a:t>
            </a:r>
            <a:endParaRPr lang="fr-FR" sz="1200" dirty="0"/>
          </a:p>
        </p:txBody>
      </p:sp>
      <p:sp>
        <p:nvSpPr>
          <p:cNvPr id="9" name="ZoneTexte 8"/>
          <p:cNvSpPr txBox="1"/>
          <p:nvPr/>
        </p:nvSpPr>
        <p:spPr bwMode="auto">
          <a:xfrm>
            <a:off x="4968137" y="5722747"/>
            <a:ext cx="49539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Moyenne :  	5598		 5981		 6024</a:t>
            </a:r>
            <a:endParaRPr lang="fr-FR" sz="1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8908"/>
            <a:ext cx="5184007" cy="290143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941395" y="1699072"/>
            <a:ext cx="3939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u="sng" dirty="0" smtClean="0"/>
              <a:t>Répartition du coût des travaux, sans les chaudières</a:t>
            </a:r>
            <a:endParaRPr lang="fr-FR" sz="1200" u="sng" dirty="0"/>
          </a:p>
        </p:txBody>
      </p:sp>
      <p:sp>
        <p:nvSpPr>
          <p:cNvPr id="12" name="ZoneTexte 11"/>
          <p:cNvSpPr txBox="1"/>
          <p:nvPr/>
        </p:nvSpPr>
        <p:spPr bwMode="auto">
          <a:xfrm>
            <a:off x="3752872" y="6458150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585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Grandes tendances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ZoneTexte 7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6541 primes versées </a:t>
            </a:r>
            <a:r>
              <a:rPr lang="fr-FR" sz="1100" i="1" dirty="0" smtClean="0"/>
              <a:t>de janvier 2016 à mai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53" y="1595181"/>
            <a:ext cx="6401693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3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Grandes tendances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ZoneTexte 8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6541 primes versées de janvier 2016 à mai 2024</a:t>
            </a:r>
          </a:p>
          <a:p>
            <a:pPr algn="ctr"/>
            <a:r>
              <a:rPr lang="fr-FR" sz="1100" i="1" dirty="0" smtClean="0"/>
              <a:t>Source </a:t>
            </a:r>
            <a:r>
              <a:rPr lang="fr-FR" sz="1100" i="1" dirty="0"/>
              <a:t>: Dossiers Prime Air-Bois : AGEDEN / ALEC</a:t>
            </a:r>
          </a:p>
          <a:p>
            <a:pPr algn="ctr"/>
            <a:endParaRPr lang="fr-FR" sz="1100" i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931" y="3935022"/>
            <a:ext cx="4515919" cy="236449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49" y="1454162"/>
            <a:ext cx="4180430" cy="221429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29" y="1454162"/>
            <a:ext cx="4204631" cy="219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Bénéficiaire type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5"/>
            <a:ext cx="7260129" cy="2436267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lnSpc>
                <a:spcPct val="120000"/>
              </a:lnSpc>
              <a:defRPr/>
            </a:pPr>
            <a:r>
              <a:rPr lang="fr-FR" sz="3700" dirty="0"/>
              <a:t>EN 2018 : </a:t>
            </a:r>
            <a:r>
              <a:rPr lang="fr-FR" sz="3700" dirty="0" smtClean="0"/>
              <a:t>Rapport final de l’enquête « connaissance des usages liés au chauffage domestique au bois en France » de l’ADEME, on définit le groupe cible pour </a:t>
            </a:r>
            <a:r>
              <a:rPr lang="fr-FR" sz="3700" dirty="0"/>
              <a:t>développer une campagne efficace d’information/sensibilisation sur la réduction de la pollution de l’air engendrée par le chauffage au bois domestique, </a:t>
            </a:r>
            <a:r>
              <a:rPr lang="fr-FR" sz="3700" dirty="0" smtClean="0"/>
              <a:t>comme :</a:t>
            </a:r>
          </a:p>
          <a:p>
            <a:pPr>
              <a:lnSpc>
                <a:spcPct val="120000"/>
              </a:lnSpc>
              <a:defRPr/>
            </a:pPr>
            <a:r>
              <a:rPr lang="fr-FR" sz="3700" dirty="0" smtClean="0"/>
              <a:t>- </a:t>
            </a:r>
            <a:r>
              <a:rPr lang="fr-FR" sz="3700" dirty="0"/>
              <a:t>les ménages vivant en milieu rural,</a:t>
            </a:r>
          </a:p>
          <a:p>
            <a:pPr>
              <a:lnSpc>
                <a:spcPct val="120000"/>
              </a:lnSpc>
              <a:defRPr/>
            </a:pPr>
            <a:r>
              <a:rPr lang="fr-FR" sz="3700" dirty="0"/>
              <a:t>- et/ou se situant dans la tranche d’âge 35 à 49 ans,</a:t>
            </a:r>
          </a:p>
          <a:p>
            <a:pPr>
              <a:lnSpc>
                <a:spcPct val="120000"/>
              </a:lnSpc>
              <a:defRPr/>
            </a:pPr>
            <a:r>
              <a:rPr lang="fr-FR" sz="3700" dirty="0"/>
              <a:t>- et/ou disposant de revenus inférieurs à 1 500 €/mois, =~ 18k / an</a:t>
            </a:r>
          </a:p>
          <a:p>
            <a:pPr>
              <a:lnSpc>
                <a:spcPct val="120000"/>
              </a:lnSpc>
              <a:defRPr/>
            </a:pPr>
            <a:r>
              <a:rPr lang="fr-FR" sz="3700" dirty="0"/>
              <a:t>- et/ou les ménages se chauffant à l’électricité.</a:t>
            </a:r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399881" y="410435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 smtClean="0"/>
              <a:t>Bénéficiaires : </a:t>
            </a:r>
          </a:p>
          <a:p>
            <a:r>
              <a:rPr lang="fr-FR" sz="1200" dirty="0" smtClean="0"/>
              <a:t>- Tranche d’âge la plus représentée : 50 </a:t>
            </a:r>
            <a:r>
              <a:rPr lang="fr-FR" sz="1200" dirty="0"/>
              <a:t>/ 64 ans</a:t>
            </a:r>
          </a:p>
          <a:p>
            <a:r>
              <a:rPr lang="fr-FR" sz="1200" dirty="0" smtClean="0"/>
              <a:t>- Revenu les plus fréquents : 30000 </a:t>
            </a:r>
            <a:r>
              <a:rPr lang="fr-FR" sz="1200" dirty="0"/>
              <a:t>à 50000 / an</a:t>
            </a:r>
          </a:p>
          <a:p>
            <a:r>
              <a:rPr lang="fr-FR" sz="1200" dirty="0"/>
              <a:t>- 1/2 chauffage d'appoint, 1/3 chauffage </a:t>
            </a:r>
            <a:r>
              <a:rPr lang="fr-FR" sz="1200" dirty="0" smtClean="0"/>
              <a:t>principal au bois</a:t>
            </a:r>
            <a:endParaRPr lang="fr-FR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4557860" y="6325385"/>
            <a:ext cx="2828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100" i="1" dirty="0">
                <a:solidFill>
                  <a:prstClr val="black"/>
                </a:solidFill>
              </a:rPr>
              <a:t>Source : Dossiers Prime Air-Bois : AGEDEN / ALEC</a:t>
            </a:r>
          </a:p>
        </p:txBody>
      </p:sp>
    </p:spTree>
    <p:extLst>
      <p:ext uri="{BB962C8B-B14F-4D97-AF65-F5344CB8AC3E}">
        <p14:creationId xmlns:p14="http://schemas.microsoft.com/office/powerpoint/2010/main" val="11789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Critère </a:t>
            </a:r>
            <a:r>
              <a:rPr lang="fr-FR" dirty="0"/>
              <a:t>urbain / </a:t>
            </a:r>
            <a:r>
              <a:rPr lang="fr-FR" dirty="0" smtClean="0"/>
              <a:t>rural 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47152" y="2247065"/>
            <a:ext cx="7260129" cy="4006733"/>
          </a:xfrm>
        </p:spPr>
        <p:txBody>
          <a:bodyPr/>
          <a:lstStyle/>
          <a:p>
            <a:r>
              <a:rPr lang="fr-FR" dirty="0"/>
              <a:t>Critère de revenu des communes (les communes rurales sont celles qui sont les moins bien dotées)</a:t>
            </a:r>
          </a:p>
          <a:p>
            <a:r>
              <a:rPr lang="fr-FR" dirty="0"/>
              <a:t>En dehors d’une unité </a:t>
            </a:r>
            <a:r>
              <a:rPr lang="fr-FR" dirty="0" smtClean="0"/>
              <a:t>urbaine</a:t>
            </a:r>
          </a:p>
          <a:p>
            <a:r>
              <a:rPr lang="fr-FR" dirty="0" smtClean="0"/>
              <a:t>Densité </a:t>
            </a:r>
            <a:r>
              <a:rPr lang="fr-FR" dirty="0"/>
              <a:t>de pop : </a:t>
            </a:r>
            <a:r>
              <a:rPr lang="fr-FR" dirty="0" smtClean="0"/>
              <a:t>définir </a:t>
            </a:r>
            <a:r>
              <a:rPr lang="fr-FR" dirty="0"/>
              <a:t>un seuil </a:t>
            </a:r>
            <a:r>
              <a:rPr lang="fr-FR" dirty="0" smtClean="0"/>
              <a:t>( ex : la </a:t>
            </a:r>
            <a:r>
              <a:rPr lang="fr-FR" dirty="0"/>
              <a:t>médiane sur le </a:t>
            </a:r>
            <a:r>
              <a:rPr lang="fr-FR" dirty="0" smtClean="0"/>
              <a:t>territoire )</a:t>
            </a:r>
            <a:endParaRPr lang="fr-FR" dirty="0"/>
          </a:p>
          <a:p>
            <a:r>
              <a:rPr lang="fr-FR" dirty="0"/>
              <a:t>Typologies plus élaborées : </a:t>
            </a:r>
            <a:r>
              <a:rPr lang="fr-FR" dirty="0" smtClean="0"/>
              <a:t>Densité de la commune, influence d’un pôle d’emploi  </a:t>
            </a:r>
            <a:br>
              <a:rPr lang="fr-FR" dirty="0" smtClean="0"/>
            </a:br>
            <a:r>
              <a:rPr lang="fr-FR" dirty="0" smtClean="0"/>
              <a:t>-&gt; 4 </a:t>
            </a:r>
            <a:r>
              <a:rPr lang="fr-FR" dirty="0"/>
              <a:t>types de territoires </a:t>
            </a:r>
            <a:r>
              <a:rPr lang="fr-FR" dirty="0" smtClean="0"/>
              <a:t>ruraux</a:t>
            </a:r>
            <a:br>
              <a:rPr lang="fr-FR" dirty="0" smtClean="0"/>
            </a:br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www.insee.fr/fr/statistiques/5039991?sommaire=5040030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08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Bénéficiaire type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1" y="1330446"/>
            <a:ext cx="4432930" cy="344694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522" y="3898337"/>
            <a:ext cx="3546990" cy="275805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 bwMode="auto">
          <a:xfrm>
            <a:off x="138241" y="5277366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171" y="305284"/>
            <a:ext cx="4572829" cy="33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9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Bénéficiaire type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 bwMode="auto">
          <a:xfrm>
            <a:off x="1402858" y="1690256"/>
            <a:ext cx="7260129" cy="151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defRPr/>
            </a:pPr>
            <a:endParaRPr lang="fr-FR" sz="3300" smtClean="0"/>
          </a:p>
          <a:p>
            <a:pPr>
              <a:defRPr/>
            </a:pPr>
            <a:endParaRPr lang="fr-FR" sz="2000" smtClean="0"/>
          </a:p>
          <a:p>
            <a:pPr marL="342900" indent="-342900">
              <a:buFont typeface="Arial"/>
              <a:buChar char="•"/>
              <a:defRPr/>
            </a:pPr>
            <a:endParaRPr lang="fr-FR" sz="2000" smtClean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953" y="2247064"/>
            <a:ext cx="3733433" cy="358657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7832"/>
            <a:ext cx="4514127" cy="379580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142870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Bénéficiaire type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50" y="858838"/>
            <a:ext cx="5503984" cy="55039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348570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Bénéficiaire type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0" y="1887827"/>
            <a:ext cx="3774037" cy="393192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07" y="1887827"/>
            <a:ext cx="3774036" cy="393192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20327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axes d’analyse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61117" y="1953493"/>
            <a:ext cx="7260129" cy="4006733"/>
          </a:xfrm>
        </p:spPr>
        <p:txBody>
          <a:bodyPr>
            <a:normAutofit/>
          </a:bodyPr>
          <a:lstStyle/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fr-FR" sz="2000" b="1" dirty="0" smtClean="0">
                <a:latin typeface="AvenirNext LT Pro MediumCn" panose="020B0606020202020204" pitchFamily="34" charset="0"/>
              </a:rPr>
              <a:t>Grandes tendances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fr-FR" sz="2000" b="1" dirty="0" smtClean="0">
                <a:latin typeface="AvenirNext LT Pro MediumCn" panose="020B0606020202020204" pitchFamily="34" charset="0"/>
              </a:rPr>
              <a:t>Bénéficiaire type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fr-FR" sz="2000" b="1" dirty="0" smtClean="0">
                <a:latin typeface="AvenirNext LT Pro MediumCn" panose="020B0606020202020204" pitchFamily="34" charset="0"/>
              </a:rPr>
              <a:t>Évolution des comportements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fr-FR" sz="2000" b="1" dirty="0" smtClean="0">
                <a:latin typeface="AvenirNext LT Pro MediumCn" panose="020B0606020202020204" pitchFamily="34" charset="0"/>
              </a:rPr>
              <a:t>Enquête post travaux</a:t>
            </a:r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205113" y="6114253"/>
            <a:ext cx="462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NB : Lorsque l’origine de la date n’est pas spécifié, il s’agit de la date de réception du dossier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9172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80" y="717570"/>
            <a:ext cx="5717775" cy="57177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Bénéficiaire type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ZoneTexte 6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74439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Bénéficiaire type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54" y="858838"/>
            <a:ext cx="5098542" cy="531184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2881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Bénéficiaire type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419888" y="1649556"/>
            <a:ext cx="15742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Soirée ou journée mais pas forcément les deux</a:t>
            </a:r>
            <a:endParaRPr lang="fr-FR" sz="11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8" y="1037880"/>
            <a:ext cx="6209070" cy="482802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 bwMode="auto">
          <a:xfrm>
            <a:off x="3951730" y="6265663"/>
            <a:ext cx="3468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2024,</a:t>
            </a:r>
          </a:p>
          <a:p>
            <a:pPr algn="ctr"/>
            <a:r>
              <a:rPr lang="fr-FR" sz="1100" i="1" dirty="0" smtClean="0"/>
              <a:t> plusieurs réponses possibles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131423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Bénéficiaire type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318415" y="5587693"/>
            <a:ext cx="2939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Les 3 souvent ensembles</a:t>
            </a:r>
            <a:endParaRPr lang="fr-FR" sz="12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4" y="1406561"/>
            <a:ext cx="4069546" cy="45912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474" y="1537856"/>
            <a:ext cx="3608430" cy="407105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 bwMode="auto">
          <a:xfrm>
            <a:off x="3875323" y="6233373"/>
            <a:ext cx="3468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2024,</a:t>
            </a:r>
          </a:p>
          <a:p>
            <a:pPr algn="ctr"/>
            <a:r>
              <a:rPr lang="fr-FR" sz="1100" i="1" dirty="0" smtClean="0"/>
              <a:t> plusieurs réponses possibles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346798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Comparaison majorées / non majorées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53" y="1680918"/>
            <a:ext cx="6039693" cy="349616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14200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majorées / non majorées 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727117"/>
              </p:ext>
            </p:extLst>
          </p:nvPr>
        </p:nvGraphicFramePr>
        <p:xfrm>
          <a:off x="1781667" y="1247115"/>
          <a:ext cx="5674935" cy="4297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987">
                  <a:extLst>
                    <a:ext uri="{9D8B030D-6E8A-4147-A177-3AD203B41FA5}">
                      <a16:colId xmlns:a16="http://schemas.microsoft.com/office/drawing/2014/main" val="507238167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2995439199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2255798236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3389376856"/>
                    </a:ext>
                  </a:extLst>
                </a:gridCol>
                <a:gridCol w="1134987">
                  <a:extLst>
                    <a:ext uri="{9D8B030D-6E8A-4147-A177-3AD203B41FA5}">
                      <a16:colId xmlns:a16="http://schemas.microsoft.com/office/drawing/2014/main" val="783977493"/>
                    </a:ext>
                  </a:extLst>
                </a:gridCol>
              </a:tblGrid>
              <a:tr h="101339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Nombre de prime majorées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Nombre de prime non majorées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Somme prime</a:t>
                      </a:r>
                      <a:r>
                        <a:rPr lang="fr-FR" sz="1400" baseline="0" dirty="0" smtClean="0"/>
                        <a:t> </a:t>
                      </a:r>
                      <a:r>
                        <a:rPr lang="fr-FR" sz="1400" dirty="0" smtClean="0"/>
                        <a:t>majorées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Somme primes non majorées</a:t>
                      </a: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02038"/>
                  </a:ext>
                </a:extLst>
              </a:tr>
              <a:tr h="82102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Pays Voironnais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314</a:t>
                      </a:r>
                      <a:endParaRPr lang="fr-FR" sz="1400" dirty="0" smtClean="0"/>
                    </a:p>
                    <a:p>
                      <a:pPr algn="ctr"/>
                      <a:r>
                        <a:rPr lang="fr-FR" sz="1400" dirty="0" smtClean="0"/>
                        <a:t> (28%)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796 </a:t>
                      </a:r>
                      <a:endParaRPr lang="fr-FR" sz="1400" dirty="0" smtClean="0"/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(72%)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282</a:t>
                      </a:r>
                      <a:r>
                        <a:rPr lang="fr-FR" sz="1400" baseline="0" dirty="0" smtClean="0"/>
                        <a:t> 2</a:t>
                      </a:r>
                      <a:r>
                        <a:rPr lang="fr-FR" sz="1400" dirty="0" smtClean="0"/>
                        <a:t>00 </a:t>
                      </a:r>
                      <a:r>
                        <a:rPr lang="fr-FR" sz="1400" dirty="0" smtClean="0"/>
                        <a:t>€ (42.5%)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382</a:t>
                      </a:r>
                      <a:r>
                        <a:rPr lang="fr-FR" sz="1400" baseline="0" dirty="0" smtClean="0"/>
                        <a:t> 500</a:t>
                      </a:r>
                      <a:r>
                        <a:rPr lang="fr-FR" sz="1400" dirty="0" smtClean="0"/>
                        <a:t>€ </a:t>
                      </a:r>
                      <a:r>
                        <a:rPr lang="fr-FR" sz="1400" dirty="0" smtClean="0"/>
                        <a:t>(57.5%)</a:t>
                      </a: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855332"/>
                  </a:ext>
                </a:extLst>
              </a:tr>
              <a:tr h="82102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Grésivaudan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406</a:t>
                      </a:r>
                      <a:endParaRPr lang="fr-FR" sz="1400" dirty="0" smtClean="0"/>
                    </a:p>
                    <a:p>
                      <a:pPr algn="ctr"/>
                      <a:r>
                        <a:rPr lang="fr-FR" sz="1400" dirty="0" smtClean="0"/>
                        <a:t> (17%)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1936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 </a:t>
                      </a:r>
                      <a:r>
                        <a:rPr lang="fr-FR" sz="1400" dirty="0" smtClean="0"/>
                        <a:t>(83%)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708 906 </a:t>
                      </a:r>
                      <a:r>
                        <a:rPr lang="fr-FR" sz="1400" dirty="0" smtClean="0"/>
                        <a:t>€ (21.5%)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2 585 616€ </a:t>
                      </a:r>
                      <a:r>
                        <a:rPr lang="fr-FR" sz="1400" dirty="0" smtClean="0"/>
                        <a:t>(78.5%)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422077"/>
                  </a:ext>
                </a:extLst>
              </a:tr>
              <a:tr h="82102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Grenoble Métropole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473 </a:t>
                      </a:r>
                      <a:endParaRPr lang="fr-FR" sz="1400" dirty="0" smtClean="0"/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(15%)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2642 </a:t>
                      </a:r>
                      <a:endParaRPr lang="fr-FR" sz="1400" dirty="0" smtClean="0"/>
                    </a:p>
                    <a:p>
                      <a:pPr algn="ctr"/>
                      <a:r>
                        <a:rPr lang="fr-FR" sz="1400" dirty="0" smtClean="0"/>
                        <a:t>(85%)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776 079€</a:t>
                      </a:r>
                      <a:r>
                        <a:rPr lang="fr-FR" sz="1400" baseline="0" dirty="0" smtClean="0"/>
                        <a:t> </a:t>
                      </a:r>
                      <a:r>
                        <a:rPr lang="fr-FR" sz="1400" baseline="0" dirty="0" smtClean="0"/>
                        <a:t>(18%)</a:t>
                      </a:r>
                      <a:endParaRPr lang="fr-F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3 529 969€ </a:t>
                      </a:r>
                      <a:r>
                        <a:rPr lang="fr-FR" sz="1400" dirty="0" smtClean="0"/>
                        <a:t>(82%)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550328"/>
                  </a:ext>
                </a:extLst>
              </a:tr>
              <a:tr h="82102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Total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1193 </a:t>
                      </a:r>
                      <a:endParaRPr lang="fr-FR" sz="1400" dirty="0" smtClean="0"/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(18%)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5</a:t>
                      </a:r>
                      <a:r>
                        <a:rPr lang="fr-FR" sz="1400" baseline="0" dirty="0" smtClean="0"/>
                        <a:t> 374</a:t>
                      </a:r>
                      <a:endParaRPr lang="fr-FR" sz="1400" dirty="0" smtClean="0"/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 (82%)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1 </a:t>
                      </a:r>
                      <a:r>
                        <a:rPr lang="fr-FR" sz="1400" dirty="0" smtClean="0"/>
                        <a:t>767 185€ </a:t>
                      </a:r>
                      <a:r>
                        <a:rPr lang="fr-FR" sz="1400" dirty="0" smtClean="0"/>
                        <a:t>(21%)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6 498 085 </a:t>
                      </a:r>
                      <a:r>
                        <a:rPr lang="fr-FR" sz="1400" dirty="0" smtClean="0"/>
                        <a:t>(79%)</a:t>
                      </a: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108655"/>
                  </a:ext>
                </a:extLst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6541 primes versées de janvier 2016 à mai 2024</a:t>
            </a:r>
          </a:p>
          <a:p>
            <a:pPr algn="ctr"/>
            <a:r>
              <a:rPr lang="fr-FR" sz="1100" i="1" dirty="0" smtClean="0"/>
              <a:t>Source </a:t>
            </a:r>
            <a:r>
              <a:rPr lang="fr-FR" sz="1100" i="1" dirty="0"/>
              <a:t>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201050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majorées / non majorées :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79" y="754852"/>
            <a:ext cx="5533967" cy="553396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28811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majorées / non majorées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1316084"/>
            <a:ext cx="4540740" cy="45407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3026"/>
            <a:ext cx="4438650" cy="44386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34215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majorées / non majorées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716"/>
            <a:ext cx="4585209" cy="45852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9" y="1391716"/>
            <a:ext cx="4818631" cy="481863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401628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majorées / non majorées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72" y="1047636"/>
            <a:ext cx="4987174" cy="498717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73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28" y="-152400"/>
            <a:ext cx="7367587" cy="736758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Grandes tendances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ZoneTexte 6"/>
          <p:cNvSpPr txBox="1"/>
          <p:nvPr/>
        </p:nvSpPr>
        <p:spPr bwMode="auto">
          <a:xfrm>
            <a:off x="3751869" y="6427113"/>
            <a:ext cx="46300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8542 demandes de novembre 2015 à mai 2024</a:t>
            </a:r>
          </a:p>
          <a:p>
            <a:pPr algn="ctr"/>
            <a:r>
              <a:rPr lang="fr-FR" sz="1100" i="1" dirty="0" smtClean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326625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Évolution des comportements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351" y="3840749"/>
            <a:ext cx="5466649" cy="30172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3514"/>
            <a:ext cx="5466152" cy="312474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 bwMode="auto">
          <a:xfrm>
            <a:off x="0" y="522732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3708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264715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Évolution des comportements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9" y="858838"/>
            <a:ext cx="5019840" cy="26962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645" y="3553894"/>
            <a:ext cx="4947717" cy="273737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 bwMode="auto">
          <a:xfrm>
            <a:off x="5431996" y="2295887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2488 dossiers de novembre 2015 à décembre 2023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267308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Évolution des comportements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70" y="1739040"/>
            <a:ext cx="3831746" cy="21429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915" y="3882023"/>
            <a:ext cx="4147883" cy="235988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113689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Évolution des comportements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90" y="1747089"/>
            <a:ext cx="6011114" cy="331516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40554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Évolution des comportements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483" y="2462875"/>
            <a:ext cx="3794976" cy="2103672"/>
          </a:xfrm>
          <a:prstGeom prst="rect">
            <a:avLst/>
          </a:prstGeom>
        </p:spPr>
      </p:pic>
      <p:pic>
        <p:nvPicPr>
          <p:cNvPr id="5" name="Image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3" y="1077067"/>
            <a:ext cx="4875287" cy="48752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17877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Enquête post-travaux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56" y="2005650"/>
            <a:ext cx="4038950" cy="294919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4" y="2205665"/>
            <a:ext cx="4959555" cy="306145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460023" y="4493181"/>
            <a:ext cx="330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Consommation en équivalent stères : </a:t>
            </a:r>
            <a:br>
              <a:rPr lang="fr-FR" sz="1200" dirty="0" smtClean="0"/>
            </a:br>
            <a:r>
              <a:rPr lang="fr-FR" sz="1200" dirty="0" smtClean="0"/>
              <a:t>avant / après le changement d’appareil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 bwMode="auto">
          <a:xfrm>
            <a:off x="3865896" y="6435345"/>
            <a:ext cx="40809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544 enquêtés de juin 2023 à mai 2024</a:t>
            </a:r>
          </a:p>
          <a:p>
            <a:pPr algn="ctr"/>
            <a:r>
              <a:rPr lang="fr-FR" sz="1100" i="1" dirty="0"/>
              <a:t>Source : </a:t>
            </a:r>
            <a:r>
              <a:rPr lang="fr-FR" sz="1100" i="1" dirty="0" smtClean="0"/>
              <a:t>Questionnaire satisfaction </a:t>
            </a:r>
            <a:r>
              <a:rPr lang="fr-FR" sz="1100" i="1" dirty="0"/>
              <a:t>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83474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Enquête post-travaux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743" y="817961"/>
            <a:ext cx="5443330" cy="544333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 bwMode="auto">
          <a:xfrm>
            <a:off x="3865896" y="6435345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123265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Enquête post-travaux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22" y="1107033"/>
            <a:ext cx="7074981" cy="43672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453054" y="5720462"/>
            <a:ext cx="7024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 smtClean="0"/>
              <a:t>Évolution du prix entre le devis et la facture</a:t>
            </a:r>
            <a:endParaRPr lang="fr-FR" sz="1400" u="sng" dirty="0"/>
          </a:p>
        </p:txBody>
      </p:sp>
      <p:sp>
        <p:nvSpPr>
          <p:cNvPr id="9" name="ZoneTexte 8"/>
          <p:cNvSpPr txBox="1"/>
          <p:nvPr/>
        </p:nvSpPr>
        <p:spPr bwMode="auto">
          <a:xfrm>
            <a:off x="3865896" y="6435345"/>
            <a:ext cx="4128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544 enquêtés de juin 2023 à mai 2024</a:t>
            </a:r>
          </a:p>
          <a:p>
            <a:pPr algn="ctr"/>
            <a:r>
              <a:rPr lang="fr-FR" sz="1100" i="1" dirty="0"/>
              <a:t>Source : Questionnaire satisfaction Prime Air-Bois : AGEDEN / ALEC</a:t>
            </a:r>
          </a:p>
          <a:p>
            <a:pPr algn="ctr"/>
            <a:endParaRPr lang="fr-FR" sz="1100" i="1" dirty="0" smtClean="0"/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2569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Enquête post-travaux :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15" y="2037832"/>
            <a:ext cx="5005719" cy="308994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 bwMode="auto">
          <a:xfrm>
            <a:off x="3865896" y="6435345"/>
            <a:ext cx="44862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544 enquêtés de juin 2023 à mai 2024</a:t>
            </a:r>
          </a:p>
          <a:p>
            <a:pPr algn="ctr"/>
            <a:r>
              <a:rPr lang="fr-FR" sz="1100" i="1" dirty="0"/>
              <a:t>Source : Questionnaire satisfaction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36531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3591898" y="2980751"/>
            <a:ext cx="2263780" cy="888251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MERCI !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4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Grandes tendances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ZoneTexte 6"/>
          <p:cNvSpPr txBox="1"/>
          <p:nvPr/>
        </p:nvSpPr>
        <p:spPr bwMode="auto">
          <a:xfrm>
            <a:off x="3996967" y="6407465"/>
            <a:ext cx="46300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7447 dossiers de novembre 2015 à février 2024</a:t>
            </a:r>
          </a:p>
          <a:p>
            <a:pPr algn="ctr"/>
            <a:r>
              <a:rPr lang="fr-FR" sz="1100" i="1" dirty="0" smtClean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13565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Grandes tendances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 bwMode="auto">
          <a:xfrm>
            <a:off x="3280528" y="6087497"/>
            <a:ext cx="547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824 appareils changés en 2023</a:t>
            </a:r>
          </a:p>
          <a:p>
            <a:pPr algn="ctr"/>
            <a:r>
              <a:rPr lang="fr-FR" sz="1100" i="1" dirty="0" smtClean="0"/>
              <a:t>12865 appareils </a:t>
            </a:r>
            <a:r>
              <a:rPr lang="fr-FR" sz="1100" i="1" dirty="0"/>
              <a:t>anciens (&lt;2005</a:t>
            </a:r>
            <a:r>
              <a:rPr lang="fr-FR" sz="1100" i="1" dirty="0" smtClean="0"/>
              <a:t>) le 31/12/2022</a:t>
            </a:r>
          </a:p>
          <a:p>
            <a:pPr algn="ctr"/>
            <a:r>
              <a:rPr lang="fr-FR" sz="1100" i="1" dirty="0"/>
              <a:t>Source : </a:t>
            </a:r>
            <a:r>
              <a:rPr lang="fr-FR" sz="1100" i="1" dirty="0" smtClean="0"/>
              <a:t>Données </a:t>
            </a:r>
            <a:r>
              <a:rPr lang="fr-FR" sz="1100" i="1" dirty="0" err="1" smtClean="0"/>
              <a:t>appareils_anciens_communes_gr</a:t>
            </a:r>
            <a:r>
              <a:rPr lang="fr-FR" sz="1100" i="1" dirty="0" smtClean="0"/>
              <a:t> : ATMO Auvergne-Rhône-Alpes</a:t>
            </a:r>
            <a:endParaRPr lang="fr-FR" sz="1100" i="1" dirty="0"/>
          </a:p>
          <a:p>
            <a:pPr algn="ctr"/>
            <a:endParaRPr lang="fr-FR" sz="1100" i="1" dirty="0"/>
          </a:p>
        </p:txBody>
      </p:sp>
      <p:pic>
        <p:nvPicPr>
          <p:cNvPr id="5" name="Image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92" y="0"/>
            <a:ext cx="6229712" cy="622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8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Grandes tendances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32" y="3352198"/>
            <a:ext cx="3717712" cy="333147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 bwMode="auto">
          <a:xfrm>
            <a:off x="297125" y="2247065"/>
            <a:ext cx="146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Deux pics suivis d’une chute : 2019/2022</a:t>
            </a:r>
            <a:endParaRPr lang="fr-FR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6126435" y="5268267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Automne</a:t>
            </a:r>
            <a:r>
              <a:rPr lang="fr-FR" dirty="0" smtClean="0"/>
              <a:t> </a:t>
            </a:r>
            <a:r>
              <a:rPr lang="fr-FR" sz="1200" dirty="0" smtClean="0"/>
              <a:t>= la </a:t>
            </a:r>
            <a:r>
              <a:rPr lang="fr-FR" sz="1200" dirty="0"/>
              <a:t>plus </a:t>
            </a:r>
            <a:r>
              <a:rPr lang="fr-FR" sz="1200" dirty="0" smtClean="0"/>
              <a:t>forte demande</a:t>
            </a:r>
            <a:endParaRPr lang="fr-FR" sz="1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2741080" y="6483333"/>
            <a:ext cx="32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 smtClean="0"/>
              <a:t>Nombre de demandes par mois</a:t>
            </a:r>
            <a:endParaRPr lang="fr-FR" sz="1400" u="sng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22" y="1037880"/>
            <a:ext cx="4823845" cy="269769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 bwMode="auto">
          <a:xfrm>
            <a:off x="5859375" y="6213704"/>
            <a:ext cx="2944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8542 demandes </a:t>
            </a:r>
          </a:p>
          <a:p>
            <a:pPr algn="ctr"/>
            <a:r>
              <a:rPr lang="fr-FR" sz="1100" i="1" dirty="0" smtClean="0"/>
              <a:t>de novembre 2015 à mai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179772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Grandes tendances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80" y="1761892"/>
            <a:ext cx="6020640" cy="333421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 bwMode="auto">
          <a:xfrm>
            <a:off x="3987539" y="6257836"/>
            <a:ext cx="46300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7447 dossiers de novembre 2015 à février </a:t>
            </a:r>
            <a:r>
              <a:rPr lang="fr-FR" sz="1100" i="1" dirty="0" smtClean="0"/>
              <a:t>2024</a:t>
            </a:r>
          </a:p>
          <a:p>
            <a:pPr algn="ctr"/>
            <a:r>
              <a:rPr lang="fr-FR" sz="1100" i="1" dirty="0" smtClean="0"/>
              <a:t>252 refusés</a:t>
            </a:r>
            <a:endParaRPr lang="fr-FR" sz="1100" i="1" dirty="0"/>
          </a:p>
          <a:p>
            <a:pPr algn="ctr"/>
            <a:r>
              <a:rPr lang="fr-FR" sz="1100" i="1" dirty="0" smtClean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34657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Grandes tendances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ZoneTexte 6"/>
          <p:cNvSpPr txBox="1"/>
          <p:nvPr/>
        </p:nvSpPr>
        <p:spPr bwMode="auto">
          <a:xfrm>
            <a:off x="-1" y="4128478"/>
            <a:ext cx="4694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Augmentation globale de 2500 € de 2016 à 2023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 bwMode="auto">
          <a:xfrm>
            <a:off x="3865896" y="6435345"/>
            <a:ext cx="3468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 smtClean="0"/>
          </a:p>
          <a:p>
            <a:pPr algn="ctr"/>
            <a:endParaRPr lang="fr-FR" sz="1100" i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38"/>
            <a:ext cx="4846101" cy="260441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456" y="3233392"/>
            <a:ext cx="4636544" cy="24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Grandes tendances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50458" y="1537856"/>
            <a:ext cx="7260129" cy="151606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endParaRPr lang="fr-FR" sz="3300" dirty="0"/>
          </a:p>
          <a:p>
            <a:pPr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  <a:p>
            <a:pPr marL="342900" indent="-342900">
              <a:buFont typeface="Arial"/>
              <a:buChar char="•"/>
              <a:defRPr/>
            </a:pPr>
            <a:endParaRPr lang="fr-FR" sz="20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 dirty="0" smtClean="0"/>
              <a:t>À enlever car pas assez de donner par mois par territoire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790" y="4041190"/>
            <a:ext cx="4549133" cy="25327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49" y="1516374"/>
            <a:ext cx="4467522" cy="252481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2626"/>
            <a:ext cx="4461859" cy="251856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 bwMode="auto">
          <a:xfrm>
            <a:off x="4237346" y="6440563"/>
            <a:ext cx="34681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7447 dossiers de novembre 2015 à février 2024</a:t>
            </a:r>
          </a:p>
          <a:p>
            <a:pPr algn="ctr"/>
            <a:r>
              <a:rPr lang="fr-FR" sz="1100" i="1" dirty="0"/>
              <a:t>Source : Dossiers Prime Air-Bois : AGEDEN / ALEC</a:t>
            </a:r>
          </a:p>
          <a:p>
            <a:pPr algn="ctr"/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8922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2027</TotalTime>
  <Words>1481</Words>
  <Application>Microsoft Office PowerPoint</Application>
  <DocSecurity>0</DocSecurity>
  <PresentationFormat>Affichage à l'écran (4:3)</PresentationFormat>
  <Paragraphs>292</Paragraphs>
  <Slides>39</Slides>
  <Notes>21</Notes>
  <HiddenSlides>3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AvenirNext LT Pro MediumCn</vt:lpstr>
      <vt:lpstr>Calibri</vt:lpstr>
      <vt:lpstr>Calibri Light</vt:lpstr>
      <vt:lpstr>Raleway</vt:lpstr>
      <vt:lpstr>Thème Office</vt:lpstr>
      <vt:lpstr>Stage Données Prime Air Bois -Présentation de la première phase d’analyse</vt:lpstr>
      <vt:lpstr>Les axes d’analyse</vt:lpstr>
      <vt:lpstr>Grandes tendances</vt:lpstr>
      <vt:lpstr>Grandes tendances</vt:lpstr>
      <vt:lpstr>Grandes tendances</vt:lpstr>
      <vt:lpstr>Grandes tendances</vt:lpstr>
      <vt:lpstr>Grandes tendances</vt:lpstr>
      <vt:lpstr>Grandes tendances</vt:lpstr>
      <vt:lpstr>Grandes tendances</vt:lpstr>
      <vt:lpstr>Grandes tendances</vt:lpstr>
      <vt:lpstr>Grandes tendances</vt:lpstr>
      <vt:lpstr>Grandes tendances</vt:lpstr>
      <vt:lpstr>Grandes tendances</vt:lpstr>
      <vt:lpstr>Bénéficiaire type :</vt:lpstr>
      <vt:lpstr>Critère urbain / rural :</vt:lpstr>
      <vt:lpstr>Bénéficiaire type :</vt:lpstr>
      <vt:lpstr>Bénéficiaire type :</vt:lpstr>
      <vt:lpstr>Bénéficiaire type :</vt:lpstr>
      <vt:lpstr>Bénéficiaire type :</vt:lpstr>
      <vt:lpstr>Bénéficiaire type :</vt:lpstr>
      <vt:lpstr>Bénéficiaire type :</vt:lpstr>
      <vt:lpstr>Bénéficiaire type :</vt:lpstr>
      <vt:lpstr>Bénéficiaire type :</vt:lpstr>
      <vt:lpstr>Comparaison majorées / non majorées :</vt:lpstr>
      <vt:lpstr>Comparaison majorées / non majorées :</vt:lpstr>
      <vt:lpstr>Comparaison majorées / non majorées :</vt:lpstr>
      <vt:lpstr>Comparaison majorées / non majorées</vt:lpstr>
      <vt:lpstr>Comparaison majorées / non majorées</vt:lpstr>
      <vt:lpstr>Comparaison majorées / non majorées</vt:lpstr>
      <vt:lpstr>Évolution des comportements :</vt:lpstr>
      <vt:lpstr>Évolution des comportements :</vt:lpstr>
      <vt:lpstr>Évolution des comportements :</vt:lpstr>
      <vt:lpstr>Évolution des comportements :</vt:lpstr>
      <vt:lpstr>Évolution des comportements :</vt:lpstr>
      <vt:lpstr>Enquête post-travaux :</vt:lpstr>
      <vt:lpstr>Enquête post-travaux :</vt:lpstr>
      <vt:lpstr>Enquête post-travaux :</vt:lpstr>
      <vt:lpstr>Enquête post-travaux :</vt:lpstr>
      <vt:lpstr>MERCI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arnaud</dc:creator>
  <cp:keywords/>
  <dc:description/>
  <cp:lastModifiedBy>Gabriel Mace</cp:lastModifiedBy>
  <cp:revision>153</cp:revision>
  <dcterms:created xsi:type="dcterms:W3CDTF">2019-12-11T10:12:20Z</dcterms:created>
  <dcterms:modified xsi:type="dcterms:W3CDTF">2024-07-03T09:39:13Z</dcterms:modified>
  <cp:category/>
  <dc:identifier/>
  <cp:contentStatus/>
  <dc:language/>
  <cp:version/>
</cp:coreProperties>
</file>